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000"/>
    <p:restoredTop sz="94624"/>
  </p:normalViewPr>
  <p:slideViewPr>
    <p:cSldViewPr snapToGrid="0" snapToObjects="1">
      <p:cViewPr varScale="1">
        <p:scale>
          <a:sx n="104" d="100"/>
          <a:sy n="104" d="100"/>
        </p:scale>
        <p:origin x="54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8F0359-0A47-F843-87B1-EB8F6025B28A}" type="datetimeFigureOut">
              <a:rPr kumimoji="1" lang="zh-CN" altLang="en-US" smtClean="0"/>
              <a:t>2021/1/2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44AD5A-C5EE-474E-B8F8-66C442B9FC86}" type="slidenum">
              <a:rPr kumimoji="1" lang="zh-CN" altLang="en-US" smtClean="0"/>
              <a:t>‹#›</a:t>
            </a:fld>
            <a:endParaRPr kumimoji="1" lang="zh-CN" altLang="en-US"/>
          </a:p>
        </p:txBody>
      </p:sp>
    </p:spTree>
    <p:extLst>
      <p:ext uri="{BB962C8B-B14F-4D97-AF65-F5344CB8AC3E}">
        <p14:creationId xmlns:p14="http://schemas.microsoft.com/office/powerpoint/2010/main" val="20661952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467279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11093443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297332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2139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999890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1107843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846720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1602680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368754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115299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18368949-3CB4-894F-A437-8DDD3EEB3C74}" type="datetimeFigureOut">
              <a:rPr kumimoji="1" lang="zh-CN" altLang="en-US" smtClean="0"/>
              <a:t>2021/1/2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50975317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368949-3CB4-894F-A437-8DDD3EEB3C74}" type="datetimeFigureOut">
              <a:rPr kumimoji="1" lang="zh-CN" altLang="en-US" smtClean="0"/>
              <a:t>2021/1/2</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2144A4-19A3-8D4F-9B5D-318451120050}" type="slidenum">
              <a:rPr kumimoji="1" lang="zh-CN" altLang="en-US" smtClean="0"/>
              <a:t>‹#›</a:t>
            </a:fld>
            <a:endParaRPr kumimoji="1" lang="zh-CN" altLang="en-US"/>
          </a:p>
        </p:txBody>
      </p:sp>
    </p:spTree>
    <p:extLst>
      <p:ext uri="{BB962C8B-B14F-4D97-AF65-F5344CB8AC3E}">
        <p14:creationId xmlns:p14="http://schemas.microsoft.com/office/powerpoint/2010/main" val="1233805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ocl.us/new_york_dataset" TargetMode="External"/><Relationship Id="rId3" Type="http://schemas.openxmlformats.org/officeDocument/2006/relationships/hyperlink" Target="https://data.cityofnewyork.us/City-Government/Borough-Boundaries/tqmj-j8z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cocl.us/new_york_dataset"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71B2258F-86CA-4D4D-8270-BC05FCDEBF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图片 3"/>
          <p:cNvPicPr>
            <a:picLocks noChangeAspect="1"/>
          </p:cNvPicPr>
          <p:nvPr/>
        </p:nvPicPr>
        <p:blipFill rotWithShape="1">
          <a:blip r:embed="rId2">
            <a:alphaModFix amt="50000"/>
            <a:extLst>
              <a:ext uri="{28A0092B-C50C-407E-A947-70E740481C1C}">
                <a14:useLocalDpi xmlns:a14="http://schemas.microsoft.com/office/drawing/2010/main" val="0"/>
              </a:ext>
            </a:extLst>
          </a:blip>
          <a:srcRect l="8445" r="-1" b="-1"/>
          <a:stretch/>
        </p:blipFill>
        <p:spPr>
          <a:xfrm>
            <a:off x="20" y="1"/>
            <a:ext cx="12191980" cy="6857999"/>
          </a:xfrm>
          <a:prstGeom prst="rect">
            <a:avLst/>
          </a:prstGeom>
        </p:spPr>
      </p:pic>
      <p:sp>
        <p:nvSpPr>
          <p:cNvPr id="2" name="标题 1"/>
          <p:cNvSpPr>
            <a:spLocks noGrp="1"/>
          </p:cNvSpPr>
          <p:nvPr>
            <p:ph type="ctrTitle"/>
          </p:nvPr>
        </p:nvSpPr>
        <p:spPr>
          <a:xfrm>
            <a:off x="1524000" y="1122362"/>
            <a:ext cx="9144000" cy="2900518"/>
          </a:xfrm>
        </p:spPr>
        <p:txBody>
          <a:bodyPr>
            <a:normAutofit/>
          </a:bodyPr>
          <a:lstStyle/>
          <a:p>
            <a:r>
              <a:rPr lang="en-US" altLang="zh-CN" sz="3800">
                <a:solidFill>
                  <a:srgbClr val="FFFFFF"/>
                </a:solidFill>
              </a:rPr>
              <a:t>IBM Applied Data Science Capstone</a:t>
            </a:r>
            <a:r>
              <a:rPr lang="zh-CN" altLang="zh-CN" sz="3800">
                <a:solidFill>
                  <a:srgbClr val="FFFFFF"/>
                </a:solidFill>
              </a:rPr>
              <a:t/>
            </a:r>
            <a:br>
              <a:rPr lang="zh-CN" altLang="zh-CN" sz="3800">
                <a:solidFill>
                  <a:srgbClr val="FFFFFF"/>
                </a:solidFill>
              </a:rPr>
            </a:br>
            <a:r>
              <a:rPr lang="en-US" altLang="zh-CN" sz="3800">
                <a:solidFill>
                  <a:srgbClr val="FFFFFF"/>
                </a:solidFill>
              </a:rPr>
              <a:t>Capstone Project - The Battle of Neighborhoods</a:t>
            </a:r>
            <a:r>
              <a:rPr lang="zh-CN" altLang="zh-CN" sz="3800">
                <a:solidFill>
                  <a:srgbClr val="FFFFFF"/>
                </a:solidFill>
              </a:rPr>
              <a:t/>
            </a:r>
            <a:br>
              <a:rPr lang="zh-CN" altLang="zh-CN" sz="3800">
                <a:solidFill>
                  <a:srgbClr val="FFFFFF"/>
                </a:solidFill>
              </a:rPr>
            </a:br>
            <a:r>
              <a:rPr lang="en-US" altLang="zh-CN" sz="3800" b="1">
                <a:solidFill>
                  <a:srgbClr val="FFFFFF"/>
                </a:solidFill>
              </a:rPr>
              <a:t>Opening a Japanese restaurant in New York</a:t>
            </a:r>
            <a:r>
              <a:rPr lang="zh-CN" altLang="zh-CN" sz="3800">
                <a:solidFill>
                  <a:srgbClr val="FFFFFF"/>
                </a:solidFill>
              </a:rPr>
              <a:t/>
            </a:r>
            <a:br>
              <a:rPr lang="zh-CN" altLang="zh-CN" sz="3800">
                <a:solidFill>
                  <a:srgbClr val="FFFFFF"/>
                </a:solidFill>
              </a:rPr>
            </a:br>
            <a:endParaRPr kumimoji="1" lang="zh-CN" altLang="en-US" sz="3800">
              <a:solidFill>
                <a:srgbClr val="FFFFFF"/>
              </a:solidFill>
            </a:endParaRPr>
          </a:p>
        </p:txBody>
      </p:sp>
      <p:sp>
        <p:nvSpPr>
          <p:cNvPr id="3" name="副标题 2"/>
          <p:cNvSpPr>
            <a:spLocks noGrp="1"/>
          </p:cNvSpPr>
          <p:nvPr>
            <p:ph type="subTitle" idx="1"/>
          </p:nvPr>
        </p:nvSpPr>
        <p:spPr>
          <a:xfrm>
            <a:off x="1524000" y="4159404"/>
            <a:ext cx="9144000" cy="1098395"/>
          </a:xfrm>
        </p:spPr>
        <p:txBody>
          <a:bodyPr>
            <a:normAutofit/>
          </a:bodyPr>
          <a:lstStyle/>
          <a:p>
            <a:r>
              <a:rPr kumimoji="1" lang="en-US" altLang="zh-CN" dirty="0" smtClean="0">
                <a:solidFill>
                  <a:srgbClr val="FFFFFF"/>
                </a:solidFill>
              </a:rPr>
              <a:t>By: Wenting Cheng</a:t>
            </a:r>
            <a:endParaRPr kumimoji="1" lang="en-US" altLang="zh-CN" dirty="0">
              <a:solidFill>
                <a:srgbClr val="FFFFFF"/>
              </a:solidFill>
            </a:endParaRPr>
          </a:p>
          <a:p>
            <a:r>
              <a:rPr kumimoji="1" lang="en-US" altLang="zh-CN" dirty="0" smtClean="0">
                <a:solidFill>
                  <a:srgbClr val="FFFFFF"/>
                </a:solidFill>
              </a:rPr>
              <a:t>Jan 2021</a:t>
            </a:r>
            <a:endParaRPr kumimoji="1" lang="en-US" altLang="zh-CN" dirty="0" smtClean="0">
              <a:solidFill>
                <a:srgbClr val="FFFFFF"/>
              </a:solidFill>
            </a:endParaRPr>
          </a:p>
        </p:txBody>
      </p:sp>
    </p:spTree>
    <p:extLst>
      <p:ext uri="{BB962C8B-B14F-4D97-AF65-F5344CB8AC3E}">
        <p14:creationId xmlns:p14="http://schemas.microsoft.com/office/powerpoint/2010/main" val="221276156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Business Problem</a:t>
            </a:r>
            <a:endParaRPr kumimoji="1" lang="zh-CN" altLang="en-US" dirty="0"/>
          </a:p>
        </p:txBody>
      </p:sp>
      <p:sp>
        <p:nvSpPr>
          <p:cNvPr id="3" name="内容占位符 2"/>
          <p:cNvSpPr>
            <a:spLocks noGrp="1"/>
          </p:cNvSpPr>
          <p:nvPr>
            <p:ph idx="1"/>
          </p:nvPr>
        </p:nvSpPr>
        <p:spPr/>
        <p:txBody>
          <a:bodyPr>
            <a:normAutofit/>
          </a:bodyPr>
          <a:lstStyle/>
          <a:p>
            <a:r>
              <a:rPr lang="en-US" altLang="zh-CN" dirty="0" smtClean="0"/>
              <a:t>.New </a:t>
            </a:r>
            <a:r>
              <a:rPr lang="en-US" altLang="zh-CN" dirty="0"/>
              <a:t>York City has attracted many people to start businesses in the food industry. Among them, the Japanese restaurant is very popular because of its exquisite health and </a:t>
            </a:r>
            <a:r>
              <a:rPr lang="en-US" altLang="zh-CN" dirty="0" smtClean="0"/>
              <a:t>convenience. This </a:t>
            </a:r>
            <a:r>
              <a:rPr lang="en-US" altLang="zh-CN" dirty="0"/>
              <a:t>report explores which neighborhoods and districts in New York City have the most and best Japanese restaurant. In addition, I will try to answer the question "Where should I open a Japanese restaurant?" And "If I want great Japanese restaurant, where should I go?"</a:t>
            </a:r>
            <a:endParaRPr lang="zh-CN" altLang="zh-CN" dirty="0"/>
          </a:p>
        </p:txBody>
      </p:sp>
    </p:spTree>
    <p:extLst>
      <p:ext uri="{BB962C8B-B14F-4D97-AF65-F5344CB8AC3E}">
        <p14:creationId xmlns:p14="http://schemas.microsoft.com/office/powerpoint/2010/main" val="13115906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Data </a:t>
            </a:r>
            <a:endParaRPr kumimoji="1" lang="zh-CN" altLang="en-US" dirty="0"/>
          </a:p>
        </p:txBody>
      </p:sp>
      <p:sp>
        <p:nvSpPr>
          <p:cNvPr id="3" name="内容占位符 2"/>
          <p:cNvSpPr>
            <a:spLocks noGrp="1"/>
          </p:cNvSpPr>
          <p:nvPr>
            <p:ph idx="1"/>
          </p:nvPr>
        </p:nvSpPr>
        <p:spPr/>
        <p:txBody>
          <a:bodyPr>
            <a:normAutofit fontScale="92500" lnSpcReduction="10000"/>
          </a:bodyPr>
          <a:lstStyle/>
          <a:p>
            <a:r>
              <a:rPr lang="en-US" altLang="zh-CN" dirty="0"/>
              <a:t>In order to answer the above questions, data on New York City neighborhoods, boroughs to include boundaries, latitude, longitude, restaurants, and restaurant ratings and tips are required.</a:t>
            </a:r>
            <a:endParaRPr lang="zh-CN" altLang="zh-CN" dirty="0"/>
          </a:p>
          <a:p>
            <a:r>
              <a:rPr lang="en-US" altLang="zh-CN" dirty="0"/>
              <a:t>New York City data containing the neighborhoods and boroughs, latitudes, and longitudes will be obtained from the data source:</a:t>
            </a:r>
            <a:r>
              <a:rPr lang="en-US" altLang="zh-CN" u="sng" dirty="0"/>
              <a:t> </a:t>
            </a:r>
            <a:r>
              <a:rPr lang="en-US" altLang="zh-CN" u="sng" dirty="0">
                <a:hlinkClick r:id="rId2"/>
              </a:rPr>
              <a:t>https://cocl.us/new_york_dataset</a:t>
            </a:r>
            <a:endParaRPr lang="zh-CN" altLang="zh-CN" dirty="0"/>
          </a:p>
          <a:p>
            <a:r>
              <a:rPr lang="en-US" altLang="zh-CN" dirty="0"/>
              <a:t>New York City data containing neighborhood boundaries will be obtained from the data source:</a:t>
            </a:r>
            <a:r>
              <a:rPr lang="en-US" altLang="zh-CN" u="sng" dirty="0"/>
              <a:t> </a:t>
            </a:r>
            <a:r>
              <a:rPr lang="en-US" altLang="zh-CN" u="sng" dirty="0">
                <a:hlinkClick r:id="rId3"/>
              </a:rPr>
              <a:t>https://data.cityofnewyork.us/City-Government/Borough-Boundaries/tqmj-j8zm</a:t>
            </a:r>
            <a:endParaRPr lang="zh-CN" altLang="zh-CN" dirty="0"/>
          </a:p>
          <a:p>
            <a:r>
              <a:rPr lang="en-US" altLang="zh-CN" dirty="0"/>
              <a:t>All data related to locations and quality of Italian restaurants will be obtained via the </a:t>
            </a:r>
            <a:r>
              <a:rPr lang="en-US" altLang="zh-CN" dirty="0" err="1"/>
              <a:t>FourSquare</a:t>
            </a:r>
            <a:r>
              <a:rPr lang="en-US" altLang="zh-CN" dirty="0"/>
              <a:t> API utilized via the Request library in Python</a:t>
            </a:r>
            <a:r>
              <a:rPr lang="en-US" altLang="zh-CN" dirty="0" smtClean="0"/>
              <a:t>.</a:t>
            </a:r>
            <a:endParaRPr lang="zh-CN" altLang="zh-CN" dirty="0"/>
          </a:p>
          <a:p>
            <a:endParaRPr kumimoji="1" lang="zh-CN" altLang="en-US" dirty="0"/>
          </a:p>
        </p:txBody>
      </p:sp>
    </p:spTree>
    <p:extLst>
      <p:ext uri="{BB962C8B-B14F-4D97-AF65-F5344CB8AC3E}">
        <p14:creationId xmlns:p14="http://schemas.microsoft.com/office/powerpoint/2010/main" val="1522649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Methodology</a:t>
            </a:r>
            <a:endParaRPr kumimoji="1" lang="zh-CN" altLang="en-US" dirty="0"/>
          </a:p>
        </p:txBody>
      </p:sp>
      <p:sp>
        <p:nvSpPr>
          <p:cNvPr id="3" name="内容占位符 2"/>
          <p:cNvSpPr>
            <a:spLocks noGrp="1"/>
          </p:cNvSpPr>
          <p:nvPr>
            <p:ph idx="1"/>
          </p:nvPr>
        </p:nvSpPr>
        <p:spPr/>
        <p:txBody>
          <a:bodyPr/>
          <a:lstStyle/>
          <a:p>
            <a:pPr lvl="0"/>
            <a:r>
              <a:rPr lang="en-US" altLang="zh-CN" dirty="0"/>
              <a:t>Data will be collected from </a:t>
            </a:r>
            <a:r>
              <a:rPr lang="en-US" altLang="zh-CN" dirty="0">
                <a:hlinkClick r:id="rId2"/>
              </a:rPr>
              <a:t>https://cocl.us/new_york_dataset</a:t>
            </a:r>
            <a:r>
              <a:rPr lang="en-US" altLang="zh-CN" dirty="0"/>
              <a:t> and cleaned and processed into a </a:t>
            </a:r>
            <a:r>
              <a:rPr lang="en-US" altLang="zh-CN" dirty="0" err="1"/>
              <a:t>dataframe</a:t>
            </a:r>
            <a:r>
              <a:rPr lang="en-US" altLang="zh-CN" dirty="0"/>
              <a:t>.</a:t>
            </a:r>
            <a:endParaRPr lang="zh-CN" altLang="zh-CN" dirty="0"/>
          </a:p>
          <a:p>
            <a:pPr lvl="0"/>
            <a:r>
              <a:rPr lang="en-US" altLang="zh-CN" dirty="0" err="1"/>
              <a:t>FourSquare</a:t>
            </a:r>
            <a:r>
              <a:rPr lang="en-US" altLang="zh-CN" dirty="0"/>
              <a:t> be used to locate all venues and then filtered by Japanese restaurants. Ratings, tips, and likes by users will be counted and added to the </a:t>
            </a:r>
            <a:r>
              <a:rPr lang="en-US" altLang="zh-CN" dirty="0" err="1"/>
              <a:t>dataframe</a:t>
            </a:r>
            <a:r>
              <a:rPr lang="en-US" altLang="zh-CN" dirty="0"/>
              <a:t>.</a:t>
            </a:r>
            <a:endParaRPr lang="zh-CN" altLang="zh-CN" dirty="0"/>
          </a:p>
          <a:p>
            <a:pPr lvl="0"/>
            <a:r>
              <a:rPr lang="en-US" altLang="zh-CN" dirty="0"/>
              <a:t>Data will be sorted based on rankings</a:t>
            </a:r>
            <a:endParaRPr lang="zh-CN" altLang="zh-CN" dirty="0"/>
          </a:p>
          <a:p>
            <a:pPr lvl="0"/>
            <a:r>
              <a:rPr lang="en-US" altLang="zh-CN" dirty="0"/>
              <a:t>Finally, the data be will be visually assessed using graphing from various Python libraries</a:t>
            </a:r>
            <a:r>
              <a:rPr lang="en-US" altLang="zh-CN" dirty="0" smtClean="0"/>
              <a:t>.</a:t>
            </a:r>
            <a:endParaRPr lang="zh-CN" altLang="zh-CN" dirty="0"/>
          </a:p>
        </p:txBody>
      </p:sp>
    </p:spTree>
    <p:extLst>
      <p:ext uri="{BB962C8B-B14F-4D97-AF65-F5344CB8AC3E}">
        <p14:creationId xmlns:p14="http://schemas.microsoft.com/office/powerpoint/2010/main" val="1307907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93221" y="40185"/>
            <a:ext cx="10515600" cy="1325563"/>
          </a:xfrm>
        </p:spPr>
        <p:txBody>
          <a:bodyPr/>
          <a:lstStyle/>
          <a:p>
            <a:r>
              <a:rPr kumimoji="1" lang="en-US" altLang="zh-CN" dirty="0" smtClean="0"/>
              <a:t>Results</a:t>
            </a:r>
            <a:endParaRPr kumimoji="1" lang="zh-CN" altLang="en-US" dirty="0"/>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2115" y="1097108"/>
            <a:ext cx="4338384" cy="2194560"/>
          </a:xfrm>
        </p:spPr>
      </p:pic>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9393" y="1097108"/>
            <a:ext cx="4281912" cy="2194560"/>
          </a:xfrm>
          <a:prstGeom prst="rect">
            <a:avLst/>
          </a:prstGeom>
        </p:spPr>
      </p:pic>
      <p:pic>
        <p:nvPicPr>
          <p:cNvPr id="6" name="图片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2115" y="4001118"/>
            <a:ext cx="4129080" cy="2194560"/>
          </a:xfrm>
          <a:prstGeom prst="rect">
            <a:avLst/>
          </a:prstGeom>
        </p:spPr>
      </p:pic>
      <p:pic>
        <p:nvPicPr>
          <p:cNvPr id="7" name="图片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41302" y="4001118"/>
            <a:ext cx="3958987" cy="2320841"/>
          </a:xfrm>
          <a:prstGeom prst="rect">
            <a:avLst/>
          </a:prstGeom>
        </p:spPr>
      </p:pic>
      <p:sp>
        <p:nvSpPr>
          <p:cNvPr id="8" name="矩形 7"/>
          <p:cNvSpPr/>
          <p:nvPr/>
        </p:nvSpPr>
        <p:spPr>
          <a:xfrm>
            <a:off x="1789640" y="3291668"/>
            <a:ext cx="2659745" cy="523220"/>
          </a:xfrm>
          <a:prstGeom prst="rect">
            <a:avLst/>
          </a:prstGeom>
        </p:spPr>
        <p:txBody>
          <a:bodyPr wrap="square">
            <a:spAutoFit/>
          </a:bodyPr>
          <a:lstStyle/>
          <a:p>
            <a:r>
              <a:rPr lang="en-US" altLang="zh-CN" sz="1400" kern="0" dirty="0">
                <a:solidFill>
                  <a:srgbClr val="121212"/>
                </a:solidFill>
                <a:latin typeface="Helvetica Neue" charset="0"/>
                <a:cs typeface="Times New Roman" charset="0"/>
              </a:rPr>
              <a:t>Queens has the highest number of neighborhoods</a:t>
            </a:r>
            <a:r>
              <a:rPr lang="zh-CN" altLang="zh-CN" sz="1400" dirty="0" smtClean="0">
                <a:effectLst/>
              </a:rPr>
              <a:t> </a:t>
            </a:r>
            <a:endParaRPr lang="zh-CN" altLang="en-US" sz="1400" dirty="0"/>
          </a:p>
        </p:txBody>
      </p:sp>
      <p:sp>
        <p:nvSpPr>
          <p:cNvPr id="9" name="矩形 8"/>
          <p:cNvSpPr/>
          <p:nvPr/>
        </p:nvSpPr>
        <p:spPr>
          <a:xfrm>
            <a:off x="6428937" y="3354005"/>
            <a:ext cx="3771352" cy="523220"/>
          </a:xfrm>
          <a:prstGeom prst="rect">
            <a:avLst/>
          </a:prstGeom>
        </p:spPr>
        <p:txBody>
          <a:bodyPr wrap="square">
            <a:spAutoFit/>
          </a:bodyPr>
          <a:lstStyle/>
          <a:p>
            <a:r>
              <a:rPr lang="en-US" altLang="zh-CN" sz="1400" kern="0" smtClean="0">
                <a:solidFill>
                  <a:srgbClr val="121212"/>
                </a:solidFill>
                <a:latin typeface="Helvetica Neue" charset="0"/>
                <a:cs typeface="Times New Roman" charset="0"/>
              </a:rPr>
              <a:t>Manhattan has the highest number of Japanese restaurants.</a:t>
            </a:r>
            <a:r>
              <a:rPr lang="zh-CN" altLang="zh-CN" sz="1400" dirty="0" smtClean="0">
                <a:effectLst/>
              </a:rPr>
              <a:t> </a:t>
            </a:r>
            <a:endParaRPr lang="zh-CN" altLang="en-US" sz="1400" dirty="0"/>
          </a:p>
        </p:txBody>
      </p:sp>
      <p:sp>
        <p:nvSpPr>
          <p:cNvPr id="10" name="矩形 9"/>
          <p:cNvSpPr/>
          <p:nvPr/>
        </p:nvSpPr>
        <p:spPr>
          <a:xfrm>
            <a:off x="940304" y="6165682"/>
            <a:ext cx="4766813" cy="523220"/>
          </a:xfrm>
          <a:prstGeom prst="rect">
            <a:avLst/>
          </a:prstGeom>
        </p:spPr>
        <p:txBody>
          <a:bodyPr wrap="square">
            <a:spAutoFit/>
          </a:bodyPr>
          <a:lstStyle/>
          <a:p>
            <a:r>
              <a:rPr lang="en-US" altLang="zh-CN" sz="1400" kern="0" dirty="0" smtClean="0">
                <a:solidFill>
                  <a:srgbClr val="121212"/>
                </a:solidFill>
                <a:latin typeface="Helvetica Neue" charset="0"/>
                <a:cs typeface="Times New Roman" charset="0"/>
              </a:rPr>
              <a:t>Flatiron, Midtown South and Murray Hill have the highest number of Japanese restaurants with count 4.</a:t>
            </a:r>
            <a:r>
              <a:rPr lang="zh-CN" altLang="zh-CN" sz="1400" dirty="0" smtClean="0">
                <a:effectLst/>
              </a:rPr>
              <a:t> </a:t>
            </a:r>
            <a:endParaRPr lang="zh-CN" altLang="en-US" sz="1400" dirty="0"/>
          </a:p>
        </p:txBody>
      </p:sp>
      <p:sp>
        <p:nvSpPr>
          <p:cNvPr id="11" name="矩形 10"/>
          <p:cNvSpPr/>
          <p:nvPr/>
        </p:nvSpPr>
        <p:spPr>
          <a:xfrm>
            <a:off x="6092607" y="6195508"/>
            <a:ext cx="4318698" cy="523220"/>
          </a:xfrm>
          <a:prstGeom prst="rect">
            <a:avLst/>
          </a:prstGeom>
        </p:spPr>
        <p:txBody>
          <a:bodyPr wrap="square">
            <a:spAutoFit/>
          </a:bodyPr>
          <a:lstStyle/>
          <a:p>
            <a:pPr lvl="0" algn="just">
              <a:spcAft>
                <a:spcPts val="0"/>
              </a:spcAft>
            </a:pPr>
            <a:r>
              <a:rPr lang="en-US" altLang="zh-CN" sz="1400" kern="0" dirty="0">
                <a:solidFill>
                  <a:srgbClr val="121212"/>
                </a:solidFill>
                <a:latin typeface="Helvetica Neue" charset="0"/>
                <a:cs typeface="Times New Roman" charset="0"/>
              </a:rPr>
              <a:t>The average rating for Japanese Restaurants are the same for all borough.</a:t>
            </a:r>
            <a:endParaRPr lang="zh-CN" altLang="zh-CN" sz="1400" kern="100" dirty="0">
              <a:latin typeface="DengXian" charset="-122"/>
              <a:cs typeface="Times New Roman" charset="0"/>
            </a:endParaRPr>
          </a:p>
        </p:txBody>
      </p:sp>
    </p:spTree>
    <p:extLst>
      <p:ext uri="{BB962C8B-B14F-4D97-AF65-F5344CB8AC3E}">
        <p14:creationId xmlns:p14="http://schemas.microsoft.com/office/powerpoint/2010/main" val="9608819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Results</a:t>
            </a:r>
            <a:endParaRPr kumimoji="1" lang="zh-CN" altLang="en-US" dirty="0"/>
          </a:p>
        </p:txBody>
      </p:sp>
      <p:pic>
        <p:nvPicPr>
          <p:cNvPr id="4" name="内容占位符 3" descr="/Users/chengwenting/Desktop/屏幕快照 2021-01-01 下午11.40.37.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439162" y="1690688"/>
            <a:ext cx="7349648" cy="4351338"/>
          </a:xfrm>
          <a:prstGeom prst="rect">
            <a:avLst/>
          </a:prstGeom>
          <a:noFill/>
          <a:ln>
            <a:noFill/>
          </a:ln>
        </p:spPr>
      </p:pic>
      <p:sp>
        <p:nvSpPr>
          <p:cNvPr id="5" name="矩形 4"/>
          <p:cNvSpPr/>
          <p:nvPr/>
        </p:nvSpPr>
        <p:spPr>
          <a:xfrm>
            <a:off x="1030013" y="2554042"/>
            <a:ext cx="2737945" cy="1938992"/>
          </a:xfrm>
          <a:prstGeom prst="rect">
            <a:avLst/>
          </a:prstGeom>
        </p:spPr>
        <p:txBody>
          <a:bodyPr wrap="square">
            <a:spAutoFit/>
          </a:bodyPr>
          <a:lstStyle/>
          <a:p>
            <a:pPr lvl="0">
              <a:spcAft>
                <a:spcPts val="0"/>
              </a:spcAft>
            </a:pPr>
            <a:r>
              <a:rPr lang="en-US" altLang="zh-CN" sz="2400" kern="0">
                <a:solidFill>
                  <a:srgbClr val="121212"/>
                </a:solidFill>
                <a:latin typeface="Helvetica Neue" charset="0"/>
                <a:cs typeface="Times New Roman" charset="0"/>
              </a:rPr>
              <a:t>Visualization of the distribution of these Japanese restaurants in NYC.</a:t>
            </a:r>
            <a:endParaRPr lang="zh-CN" altLang="zh-CN" sz="2400" kern="100" dirty="0">
              <a:latin typeface="DengXian" charset="-122"/>
              <a:cs typeface="Times New Roman" charset="0"/>
            </a:endParaRPr>
          </a:p>
        </p:txBody>
      </p:sp>
    </p:spTree>
    <p:extLst>
      <p:ext uri="{BB962C8B-B14F-4D97-AF65-F5344CB8AC3E}">
        <p14:creationId xmlns:p14="http://schemas.microsoft.com/office/powerpoint/2010/main" val="12009024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Discussion</a:t>
            </a:r>
            <a:r>
              <a:rPr lang="zh-CN" altLang="zh-CN" dirty="0" smtClean="0">
                <a:effectLst/>
              </a:rPr>
              <a:t> </a:t>
            </a:r>
            <a:endParaRPr kumimoji="1" lang="zh-CN" altLang="en-US" dirty="0"/>
          </a:p>
        </p:txBody>
      </p:sp>
      <p:sp>
        <p:nvSpPr>
          <p:cNvPr id="3" name="内容占位符 2"/>
          <p:cNvSpPr>
            <a:spLocks noGrp="1"/>
          </p:cNvSpPr>
          <p:nvPr>
            <p:ph idx="1"/>
          </p:nvPr>
        </p:nvSpPr>
        <p:spPr/>
        <p:txBody>
          <a:bodyPr>
            <a:normAutofit/>
          </a:bodyPr>
          <a:lstStyle/>
          <a:p>
            <a:r>
              <a:rPr lang="en-US" altLang="zh-CN" dirty="0" smtClean="0"/>
              <a:t>Based </a:t>
            </a:r>
            <a:r>
              <a:rPr lang="en-US" altLang="zh-CN" dirty="0"/>
              <a:t>on the above information, I would like to point out that Manhattan and Brooklyn are the best places for Japanese cuisine in New York City. For the greatest success, I will recommend open a Japanese restaurant in Brooklyn. Brooklyn has multiple neighborhoods with an average score of 8.3, and there are fewer Japanese restaurants than Manhattan, which makes competition easier. Similarly, we should remember that real estate prices in Brooklyn are much cheaper than in Manhattan.</a:t>
            </a:r>
            <a:endParaRPr lang="zh-CN" altLang="zh-CN" dirty="0"/>
          </a:p>
          <a:p>
            <a:endParaRPr kumimoji="1" lang="zh-CN" altLang="en-US" dirty="0"/>
          </a:p>
        </p:txBody>
      </p:sp>
    </p:spTree>
    <p:extLst>
      <p:ext uri="{BB962C8B-B14F-4D97-AF65-F5344CB8AC3E}">
        <p14:creationId xmlns:p14="http://schemas.microsoft.com/office/powerpoint/2010/main" val="1515507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Conclusion</a:t>
            </a:r>
            <a:endParaRPr kumimoji="1" lang="zh-CN" altLang="en-US" dirty="0"/>
          </a:p>
        </p:txBody>
      </p:sp>
      <p:sp>
        <p:nvSpPr>
          <p:cNvPr id="3" name="内容占位符 2"/>
          <p:cNvSpPr>
            <a:spLocks noGrp="1"/>
          </p:cNvSpPr>
          <p:nvPr>
            <p:ph idx="1"/>
          </p:nvPr>
        </p:nvSpPr>
        <p:spPr/>
        <p:txBody>
          <a:bodyPr>
            <a:normAutofit lnSpcReduction="10000"/>
          </a:bodyPr>
          <a:lstStyle/>
          <a:p>
            <a:r>
              <a:rPr lang="en-US" altLang="zh-CN" dirty="0"/>
              <a:t>We have explored the Japanese restaurant data to understand the distribution and rating of various Japanese restaurants in all borough of New York City, this helped us choose the best borough to open a Japanese restaurant. </a:t>
            </a:r>
            <a:endParaRPr lang="en-US" altLang="zh-CN" dirty="0" smtClean="0"/>
          </a:p>
          <a:p>
            <a:r>
              <a:rPr lang="en-US" altLang="zh-CN" dirty="0" smtClean="0"/>
              <a:t>As </a:t>
            </a:r>
            <a:r>
              <a:rPr lang="en-US" altLang="zh-CN" dirty="0"/>
              <a:t>a result, for those types of Japanese restaurant which provide quick services and moderate flavor with moderate price, they should consider locations in a busy area and close to other light meals restaurant. For those aiming to provide delicious Japanese cuisine to most picky gourmet, they should open their pizza place at places close to their target customers or customers with a particular background.</a:t>
            </a:r>
            <a:endParaRPr lang="zh-CN" altLang="zh-CN" dirty="0"/>
          </a:p>
          <a:p>
            <a:endParaRPr kumimoji="1" lang="zh-CN" altLang="en-US" dirty="0"/>
          </a:p>
        </p:txBody>
      </p:sp>
    </p:spTree>
    <p:extLst>
      <p:ext uri="{BB962C8B-B14F-4D97-AF65-F5344CB8AC3E}">
        <p14:creationId xmlns:p14="http://schemas.microsoft.com/office/powerpoint/2010/main" val="4989427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xmlns="" id="{71B2258F-86CA-4D4D-8270-BC05FCDEBFB3}"/>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内容占位符 3"/>
          <p:cNvPicPr>
            <a:picLocks noGrp="1" noChangeAspect="1"/>
          </p:cNvPicPr>
          <p:nvPr>
            <p:ph idx="1"/>
          </p:nvPr>
        </p:nvPicPr>
        <p:blipFill rotWithShape="1">
          <a:blip r:embed="rId2">
            <a:alphaModFix amt="50000"/>
            <a:extLst>
              <a:ext uri="{28A0092B-C50C-407E-A947-70E740481C1C}">
                <a14:useLocalDpi xmlns:a14="http://schemas.microsoft.com/office/drawing/2010/main" val="0"/>
              </a:ext>
            </a:extLst>
          </a:blip>
          <a:srcRect l="8445" r="-1" b="-1"/>
          <a:stretch/>
        </p:blipFill>
        <p:spPr>
          <a:xfrm>
            <a:off x="20" y="1"/>
            <a:ext cx="12191980" cy="6857999"/>
          </a:xfrm>
          <a:prstGeom prst="rect">
            <a:avLst/>
          </a:prstGeom>
        </p:spPr>
      </p:pic>
      <p:sp>
        <p:nvSpPr>
          <p:cNvPr id="2" name="标题 1"/>
          <p:cNvSpPr>
            <a:spLocks noGrp="1"/>
          </p:cNvSpPr>
          <p:nvPr>
            <p:ph type="title"/>
          </p:nvPr>
        </p:nvSpPr>
        <p:spPr>
          <a:xfrm>
            <a:off x="1524000" y="1122362"/>
            <a:ext cx="9144000" cy="2900518"/>
          </a:xfrm>
        </p:spPr>
        <p:txBody>
          <a:bodyPr vert="horz" lIns="91440" tIns="45720" rIns="91440" bIns="45720" rtlCol="0" anchor="b">
            <a:normAutofit/>
          </a:bodyPr>
          <a:lstStyle/>
          <a:p>
            <a:pPr algn="ctr"/>
            <a:r>
              <a:rPr kumimoji="1" lang="en-US" altLang="zh-CN" sz="11500">
                <a:solidFill>
                  <a:srgbClr val="FFFFFF"/>
                </a:solidFill>
              </a:rPr>
              <a:t>Thank you</a:t>
            </a:r>
          </a:p>
        </p:txBody>
      </p:sp>
    </p:spTree>
    <p:extLst>
      <p:ext uri="{BB962C8B-B14F-4D97-AF65-F5344CB8AC3E}">
        <p14:creationId xmlns:p14="http://schemas.microsoft.com/office/powerpoint/2010/main" val="544724789"/>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TotalTime>
  <Words>419</Words>
  <Application>Microsoft Macintosh PowerPoint</Application>
  <PresentationFormat>宽屏</PresentationFormat>
  <Paragraphs>28</Paragraphs>
  <Slides>9</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9</vt:i4>
      </vt:variant>
    </vt:vector>
  </HeadingPairs>
  <TitlesOfParts>
    <vt:vector size="15" baseType="lpstr">
      <vt:lpstr>DengXian</vt:lpstr>
      <vt:lpstr>DengXian Light</vt:lpstr>
      <vt:lpstr>Helvetica Neue</vt:lpstr>
      <vt:lpstr>Times New Roman</vt:lpstr>
      <vt:lpstr>Arial</vt:lpstr>
      <vt:lpstr>Office 主题</vt:lpstr>
      <vt:lpstr>IBM Applied Data Science Capstone Capstone Project - The Battle of Neighborhoods Opening a Japanese restaurant in New York </vt:lpstr>
      <vt:lpstr>Business Problem</vt:lpstr>
      <vt:lpstr>Data </vt:lpstr>
      <vt:lpstr>Methodology</vt:lpstr>
      <vt:lpstr>Results</vt:lpstr>
      <vt:lpstr>Results</vt:lpstr>
      <vt:lpstr>Discussion </vt:lpstr>
      <vt:lpstr>Conclusion</vt:lpstr>
      <vt:lpstr>Thank you</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IBM Applied Data Science Capstone Capstone Project - The Battle of Neighborhoods Opening a Japanese restaurant in New York </dc:title>
  <dc:creator>Wenting Cheng Sr</dc:creator>
  <cp:lastModifiedBy>Wenting Cheng Sr</cp:lastModifiedBy>
  <cp:revision>2</cp:revision>
  <dcterms:created xsi:type="dcterms:W3CDTF">2021-01-02T05:12:26Z</dcterms:created>
  <dcterms:modified xsi:type="dcterms:W3CDTF">2021-01-02T05:27:06Z</dcterms:modified>
</cp:coreProperties>
</file>

<file path=docProps/thumbnail.jpeg>
</file>